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317" r:id="rId6"/>
    <p:sldId id="260" r:id="rId7"/>
    <p:sldId id="318" r:id="rId8"/>
    <p:sldId id="267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268" r:id="rId44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7" y="5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505145" y="495568"/>
            <a:ext cx="1132079" cy="497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13842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050" y="242392"/>
            <a:ext cx="1102989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4131" y="1516507"/>
            <a:ext cx="10803737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382" y="520957"/>
            <a:ext cx="2094286" cy="92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417" y="1372570"/>
            <a:ext cx="9955530" cy="1766509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lang="en-US" sz="4000" spc="-5" dirty="0">
                <a:latin typeface="Arial"/>
                <a:cs typeface="Arial"/>
              </a:rPr>
              <a:t>Web Hacking Tutorial</a:t>
            </a:r>
            <a:br>
              <a:rPr lang="en-US" spc="-5" dirty="0">
                <a:latin typeface="Arial"/>
                <a:cs typeface="Arial"/>
              </a:rPr>
            </a:br>
            <a:br>
              <a:rPr lang="en-US" spc="-5" dirty="0">
                <a:latin typeface="Arial"/>
                <a:cs typeface="Arial"/>
              </a:rPr>
            </a:br>
            <a:r>
              <a:rPr lang="en-US" spc="-5" dirty="0">
                <a:latin typeface="Arial"/>
                <a:cs typeface="Arial"/>
              </a:rPr>
              <a:t>XSS(Cross Site Scripting) </a:t>
            </a:r>
            <a:r>
              <a:rPr lang="ko-KR" altLang="en-US" spc="-5" dirty="0">
                <a:latin typeface="Arial"/>
                <a:cs typeface="Arial"/>
              </a:rPr>
              <a:t>공격의 개요와 실습</a:t>
            </a:r>
            <a:endParaRPr sz="2400" spc="-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851" y="3250692"/>
            <a:ext cx="9591040" cy="0"/>
          </a:xfrm>
          <a:custGeom>
            <a:avLst/>
            <a:gdLst/>
            <a:ahLst/>
            <a:cxnLst/>
            <a:rect l="l" t="t" r="r" b="b"/>
            <a:pathLst>
              <a:path w="9591040">
                <a:moveTo>
                  <a:pt x="0" y="0"/>
                </a:moveTo>
                <a:lnTo>
                  <a:pt x="959104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24800" y="6137554"/>
            <a:ext cx="4343400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Noto Sans CJK JP Regular"/>
                <a:cs typeface="Noto Sans CJK JP Regular"/>
              </a:rPr>
              <a:t>BOSS</a:t>
            </a:r>
            <a:r>
              <a:rPr sz="2400" spc="30" dirty="0">
                <a:latin typeface="Noto Sans CJK JP Regular"/>
                <a:cs typeface="Noto Sans CJK JP Regular"/>
              </a:rPr>
              <a:t> </a:t>
            </a:r>
            <a:r>
              <a:rPr lang="ko-KR" altLang="en-US" sz="2400" spc="-50" dirty="0">
                <a:latin typeface="Noto Sans CJK JP Regular"/>
                <a:cs typeface="Noto Sans CJK JP Regular"/>
              </a:rPr>
              <a:t>손우규</a:t>
            </a:r>
            <a:endParaRPr lang="en-US" altLang="ko-KR" sz="2400" spc="-50" dirty="0">
              <a:latin typeface="Noto Sans CJK JP Regular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en-US" altLang="ko-KR" b="1" dirty="0"/>
              <a:t>https://github.com/swk3169/web-hacking</a:t>
            </a:r>
            <a:endParaRPr lang="en-US" altLang="ko-KR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A4330-49B0-48C1-9572-AE711F9EF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44780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A1434-240F-4F1E-A42D-300D4378D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4478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22C64-4604-4D90-9B47-4F2A3AB8B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3" y="1371600"/>
            <a:ext cx="8818033" cy="49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F7BAA-C6DB-4A38-B5D0-AD0E5F8DA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29245"/>
            <a:ext cx="9220200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6876F-788B-4D3C-A392-E03F7DF5D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261723"/>
            <a:ext cx="9525000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9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F87C9-BAA3-4994-A3E2-0D1C36E4C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71600"/>
            <a:ext cx="8991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2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6155E-8E20-436F-A8AF-F13F1726C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33" y="1529307"/>
            <a:ext cx="9033933" cy="50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0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597D63-8ABF-4EC5-8D7C-CB4F3BFC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84C56-7D04-4AD4-94DA-80C758A9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26" y="1371600"/>
            <a:ext cx="9051747" cy="50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CF971-7044-4307-9EAE-EEAC5DD9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12442"/>
            <a:ext cx="9448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853" y="222961"/>
            <a:ext cx="2955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75" dirty="0"/>
              <a:t>CON</a:t>
            </a:r>
            <a:r>
              <a:rPr sz="4400" spc="305" dirty="0"/>
              <a:t>T</a:t>
            </a:r>
            <a:r>
              <a:rPr sz="4400" spc="445" dirty="0"/>
              <a:t>ENT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01040" y="1127760"/>
            <a:ext cx="0" cy="4833620"/>
          </a:xfrm>
          <a:custGeom>
            <a:avLst/>
            <a:gdLst/>
            <a:ahLst/>
            <a:cxnLst/>
            <a:rect l="l" t="t" r="r" b="b"/>
            <a:pathLst>
              <a:path h="4833620">
                <a:moveTo>
                  <a:pt x="0" y="0"/>
                </a:moveTo>
                <a:lnTo>
                  <a:pt x="0" y="483320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15668" y="484900"/>
            <a:ext cx="1130866" cy="49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1709927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040" y="2290572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040" y="2753867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40" y="398525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7" y="1127760"/>
            <a:ext cx="12181840" cy="0"/>
          </a:xfrm>
          <a:custGeom>
            <a:avLst/>
            <a:gdLst/>
            <a:ahLst/>
            <a:cxnLst/>
            <a:rect l="l" t="t" r="r" b="b"/>
            <a:pathLst>
              <a:path w="12181840">
                <a:moveTo>
                  <a:pt x="0" y="0"/>
                </a:moveTo>
                <a:lnTo>
                  <a:pt x="1218133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1040" y="5641847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6182" y="5424017"/>
            <a:ext cx="29348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Noto Sans CJK JP Regular"/>
                <a:cs typeface="Noto Sans CJK JP Regular"/>
              </a:rPr>
              <a:t>Q&amp;A</a:t>
            </a:r>
            <a:endParaRPr sz="2400" dirty="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040" y="3215639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040" y="4463796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67712" y="1444878"/>
            <a:ext cx="7723881" cy="3531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Noto Sans CJK JP Regular"/>
                <a:cs typeface="Noto Sans CJK JP Regular"/>
              </a:rPr>
              <a:t>개요</a:t>
            </a:r>
            <a:endParaRPr sz="24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2190"/>
              </a:spcBef>
            </a:pPr>
            <a:r>
              <a:rPr lang="en-US" altLang="ko-KR" spc="75" dirty="0">
                <a:latin typeface="Noto Sans CJK JP Regular"/>
                <a:cs typeface="Noto Sans CJK JP Regular"/>
              </a:rPr>
              <a:t>XSS(Cross Site Scripting)?</a:t>
            </a:r>
            <a:endParaRPr lang="ko-KR" altLang="en-US" sz="18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490"/>
              </a:spcBef>
            </a:pPr>
            <a:r>
              <a:rPr lang="en-US" altLang="ko-KR" spc="135" dirty="0">
                <a:latin typeface="Noto Sans CJK JP Regular"/>
                <a:cs typeface="Noto Sans CJK JP Regular"/>
              </a:rPr>
              <a:t>XSS(Cross Site Scripting)</a:t>
            </a:r>
            <a:r>
              <a:rPr lang="ko-KR" altLang="en-US" spc="135" dirty="0">
                <a:latin typeface="Noto Sans CJK JP Regular"/>
                <a:cs typeface="Noto Sans CJK JP Regular"/>
              </a:rPr>
              <a:t>의 위험성</a:t>
            </a:r>
            <a:endParaRPr lang="ko-KR" altLang="en-US" sz="18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485"/>
              </a:spcBef>
            </a:pPr>
            <a:r>
              <a:rPr lang="en-US" altLang="ko-KR" spc="135" dirty="0">
                <a:latin typeface="Noto Sans CJK JP Regular"/>
                <a:cs typeface="Noto Sans CJK JP Regular"/>
              </a:rPr>
              <a:t>XSS(Cross Site Scripting) </a:t>
            </a:r>
            <a:r>
              <a:rPr lang="ko-KR" altLang="en-US" spc="65" dirty="0">
                <a:latin typeface="Noto Sans CJK JP Regular"/>
                <a:cs typeface="Noto Sans CJK JP Regular"/>
              </a:rPr>
              <a:t>원리와</a:t>
            </a:r>
            <a:r>
              <a:rPr lang="ko-KR" altLang="en-US" sz="1800" spc="65" dirty="0">
                <a:latin typeface="Noto Sans CJK JP Regular"/>
                <a:cs typeface="Noto Sans CJK JP Regular"/>
              </a:rPr>
              <a:t> 대처방법</a:t>
            </a:r>
            <a:endParaRPr lang="en-US" sz="2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altLang="ko-KR" sz="2400" spc="-50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2400" spc="-50" dirty="0" err="1">
                <a:latin typeface="Noto Sans CJK JP Regular"/>
                <a:cs typeface="Noto Sans CJK JP Regular"/>
              </a:rPr>
              <a:t>실습</a:t>
            </a:r>
            <a:endParaRPr sz="240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390"/>
              </a:spcBef>
            </a:pPr>
            <a:r>
              <a:rPr lang="en-US" altLang="ko-KR" spc="90" dirty="0">
                <a:latin typeface="Noto Sans CJK JP Regular"/>
                <a:cs typeface="Noto Sans CJK JP Regular"/>
              </a:rPr>
              <a:t>XSS(Cross Site Scripting) </a:t>
            </a:r>
            <a:r>
              <a:rPr lang="ko-KR" altLang="en-US" spc="90" dirty="0">
                <a:latin typeface="Noto Sans CJK JP Regular"/>
                <a:cs typeface="Noto Sans CJK JP Regular"/>
              </a:rPr>
              <a:t>공격</a:t>
            </a:r>
            <a:endParaRPr lang="en-US" altLang="ko-KR" spc="90" dirty="0">
              <a:latin typeface="Noto Sans CJK JP Regular"/>
              <a:cs typeface="Noto Sans CJK JP Regular"/>
            </a:endParaRPr>
          </a:p>
          <a:p>
            <a:pPr marL="502284">
              <a:lnSpc>
                <a:spcPct val="100000"/>
              </a:lnSpc>
              <a:spcBef>
                <a:spcPts val="1390"/>
              </a:spcBef>
            </a:pPr>
            <a:r>
              <a:rPr lang="ko-KR" altLang="en-US" spc="90" dirty="0">
                <a:latin typeface="Noto Sans CJK JP Regular"/>
                <a:cs typeface="Noto Sans CJK JP Regular"/>
              </a:rPr>
              <a:t>해킹용 서버 구축과 </a:t>
            </a:r>
            <a:r>
              <a:rPr lang="en-US" altLang="ko-KR" spc="90" dirty="0">
                <a:latin typeface="Noto Sans CJK JP Regular"/>
                <a:cs typeface="Noto Sans CJK JP Regular"/>
              </a:rPr>
              <a:t>XSS(Cross Site Scripting)</a:t>
            </a:r>
            <a:r>
              <a:rPr lang="ko-KR" altLang="en-US" spc="90" dirty="0">
                <a:latin typeface="Noto Sans CJK JP Regular"/>
                <a:cs typeface="Noto Sans CJK JP Regular"/>
              </a:rPr>
              <a:t>을 통한 세션 탈취</a:t>
            </a:r>
            <a:endParaRPr lang="en-US" altLang="ko-KR" spc="90" dirty="0">
              <a:latin typeface="Noto Sans CJK JP Regular"/>
              <a:cs typeface="Noto Sans CJK JP Regular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B59D9CF-2798-497A-948C-21BFC8CDCB09}"/>
              </a:ext>
            </a:extLst>
          </p:cNvPr>
          <p:cNvSpPr/>
          <p:nvPr/>
        </p:nvSpPr>
        <p:spPr>
          <a:xfrm>
            <a:off x="701040" y="4953000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>
                <a:moveTo>
                  <a:pt x="0" y="0"/>
                </a:moveTo>
                <a:lnTo>
                  <a:pt x="92456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F7154-6E80-4FE4-B1BE-B7A7506F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5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424DE-4240-4651-9B17-EDD0B24CD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1524000"/>
            <a:ext cx="866986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0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6B628-411D-42D3-80E2-3BE3B732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00658"/>
            <a:ext cx="9448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7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BE164-18D9-4D50-A664-685BCE96A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4478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72172-A5C3-40BB-A217-09D0785F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4478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F6F7D0-651D-44B9-A17A-0A69A0274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47800"/>
            <a:ext cx="830580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24E1C-D880-473C-8BEF-727164EF8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1281608"/>
            <a:ext cx="94826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DC9EA-2F2C-47E8-AB6E-94275742E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6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DE894D-D15B-40F7-9E93-342326C96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47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D66AA-62D6-4283-9A4E-244AF830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1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28600"/>
            <a:ext cx="62007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 err="1"/>
              <a:t>개요</a:t>
            </a:r>
            <a:r>
              <a:rPr lang="ko-KR" altLang="en-US" sz="4400" spc="-85" dirty="0"/>
              <a:t>	</a:t>
            </a:r>
            <a:r>
              <a:rPr lang="en-US" altLang="ko-KR" spc="225" dirty="0"/>
              <a:t>XSS(Cross Site Scripting)?</a:t>
            </a:r>
            <a:endParaRPr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5B8B3A-D4EB-46B0-A051-74FE8C7F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2286000"/>
            <a:ext cx="836295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6C869-C59C-4EAF-8430-CF688758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1524000"/>
            <a:ext cx="8398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3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27E24-E8F5-470E-99E2-415E3B05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6" y="1447800"/>
            <a:ext cx="8136467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79820-3606-4F16-A6FE-A056EDD97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6" y="1447800"/>
            <a:ext cx="86698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1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BB99D3-9E41-41B2-A21D-E71E4397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35027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5D52E2-233D-4C4F-84D2-29C87588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57808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E182AC-E328-4D57-A96A-57E363BB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1313816"/>
            <a:ext cx="94826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32886-1B61-4E40-81CD-832767F65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37160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8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16447-72BD-4C0E-B5B5-D401B180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" y="1413583"/>
            <a:ext cx="92117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55856-0104-4C21-A236-3F638CC7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343520"/>
            <a:ext cx="9372600" cy="52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32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FA09B-AA6E-4AB4-994F-A024EE5A5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3716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49" y="242392"/>
            <a:ext cx="7800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225" dirty="0"/>
              <a:t>XSS(Cross Site Scripting)</a:t>
            </a:r>
            <a:r>
              <a:rPr lang="ko-KR" altLang="en-US" sz="2800" spc="225" dirty="0"/>
              <a:t>의 위험성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8DFB6-3C90-4F42-B15B-4B551AFD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295400"/>
            <a:ext cx="8362950" cy="28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D4EBA-4770-4C1F-A168-E2C1CA4B2B2C}"/>
              </a:ext>
            </a:extLst>
          </p:cNvPr>
          <p:cNvSpPr txBox="1"/>
          <p:nvPr/>
        </p:nvSpPr>
        <p:spPr>
          <a:xfrm>
            <a:off x="4876800" y="409356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</a:t>
            </a:r>
            <a:r>
              <a:rPr lang="en-US" altLang="ko-KR" dirty="0"/>
              <a:t>(Stored)XSS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61BC0-58BA-4F60-8CA4-3F49470127C1}"/>
              </a:ext>
            </a:extLst>
          </p:cNvPr>
          <p:cNvSpPr txBox="1"/>
          <p:nvPr/>
        </p:nvSpPr>
        <p:spPr>
          <a:xfrm>
            <a:off x="990600" y="4823936"/>
            <a:ext cx="960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저장</a:t>
            </a:r>
            <a:r>
              <a:rPr lang="en-US" altLang="ko-KR" dirty="0">
                <a:solidFill>
                  <a:srgbClr val="FF0000"/>
                </a:solidFill>
              </a:rPr>
              <a:t>XSS</a:t>
            </a:r>
            <a:r>
              <a:rPr lang="ko-KR" altLang="en-US" dirty="0"/>
              <a:t>는 공격자가 </a:t>
            </a:r>
            <a:r>
              <a:rPr lang="en-US" altLang="ko-KR" dirty="0"/>
              <a:t>XSS </a:t>
            </a:r>
            <a:r>
              <a:rPr lang="ko-KR" altLang="en-US" dirty="0"/>
              <a:t>보안 취약점 공격을 위해 </a:t>
            </a:r>
            <a:r>
              <a:rPr lang="ko-KR" altLang="en-US" dirty="0">
                <a:solidFill>
                  <a:srgbClr val="FF0000"/>
                </a:solidFill>
              </a:rPr>
              <a:t>가장 많이 살펴보는 곳</a:t>
            </a:r>
            <a:r>
              <a:rPr lang="ko-KR" altLang="en-US" dirty="0"/>
              <a:t>이 같은 사이트를 방문하는 다른 </a:t>
            </a:r>
            <a:r>
              <a:rPr lang="ko-KR" altLang="en-US" dirty="0">
                <a:solidFill>
                  <a:srgbClr val="FF0000"/>
                </a:solidFill>
              </a:rPr>
              <a:t>사용자들에게 보이는 데이터를 입력하는 부분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즉 메시지입력 부분</a:t>
            </a:r>
            <a:r>
              <a:rPr lang="en-US" altLang="ko-KR" dirty="0"/>
              <a:t>, </a:t>
            </a:r>
            <a:r>
              <a:rPr lang="ko-KR" altLang="en-US" dirty="0"/>
              <a:t>방명록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등을 남기기 위해 사용자가 입력하는 부분이다</a:t>
            </a:r>
            <a:r>
              <a:rPr lang="en-US" altLang="ko-KR" dirty="0"/>
              <a:t>. </a:t>
            </a:r>
            <a:r>
              <a:rPr lang="ko-KR" altLang="en-US" dirty="0"/>
              <a:t>공격자는 이러한 </a:t>
            </a:r>
            <a:r>
              <a:rPr lang="en-US" altLang="ko-KR" dirty="0"/>
              <a:t>FORM</a:t>
            </a:r>
            <a:r>
              <a:rPr lang="ko-KR" altLang="en-US" dirty="0"/>
              <a:t>필드 부분에 </a:t>
            </a:r>
            <a:r>
              <a:rPr lang="ko-KR" altLang="en-US" dirty="0">
                <a:solidFill>
                  <a:srgbClr val="FF0000"/>
                </a:solidFill>
              </a:rPr>
              <a:t>악의적인 스크립트를 저장</a:t>
            </a:r>
            <a:r>
              <a:rPr lang="ko-KR" altLang="en-US" dirty="0"/>
              <a:t>하고 후에 어떤 사용자가 해당 사이트의 같은 곳을 방문하면 해당 스크립트가 웹 페이지에서 로드 되면서 코드가 실행되는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699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346E2-8F20-4329-A904-B1CDF860A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1371600"/>
            <a:ext cx="94826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8EDF3D-7B3A-4B1B-9604-1007EB90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40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6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85629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ko-KR" altLang="en-US" spc="160" dirty="0"/>
              <a:t>해킹용 서버 구축과 </a:t>
            </a:r>
            <a:r>
              <a:rPr lang="en-US" altLang="ko-KR" spc="160" dirty="0"/>
              <a:t>XSS</a:t>
            </a:r>
            <a:r>
              <a:rPr lang="ko-KR" altLang="en-US" spc="160" dirty="0"/>
              <a:t>를 통한 세션 탈취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415FE-4B4A-4BB3-AB21-BB2260D4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1281608"/>
            <a:ext cx="94826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3584" y="1810385"/>
            <a:ext cx="419544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1610" dirty="0">
                <a:latin typeface="Noto Sans CJK JP Regular"/>
                <a:cs typeface="Noto Sans CJK JP Regular"/>
              </a:rPr>
              <a:t>Q&amp;A</a:t>
            </a:r>
            <a:endParaRPr sz="13800" dirty="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05145" y="5771657"/>
            <a:ext cx="1132079" cy="49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41451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49" y="242392"/>
            <a:ext cx="7800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225" dirty="0"/>
              <a:t>XSS(Cross Site Scripting)</a:t>
            </a:r>
            <a:r>
              <a:rPr lang="ko-KR" altLang="en-US" sz="2800" spc="225" dirty="0"/>
              <a:t>의 위험성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D4EBA-4770-4C1F-A168-E2C1CA4B2B2C}"/>
              </a:ext>
            </a:extLst>
          </p:cNvPr>
          <p:cNvSpPr txBox="1"/>
          <p:nvPr/>
        </p:nvSpPr>
        <p:spPr>
          <a:xfrm>
            <a:off x="4800600" y="40864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반사</a:t>
            </a:r>
            <a:r>
              <a:rPr lang="en-US" altLang="ko-KR" dirty="0"/>
              <a:t>(Reflected)XSS </a:t>
            </a:r>
            <a:r>
              <a:rPr lang="ko-KR" altLang="en-US" dirty="0"/>
              <a:t>공격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61BC0-58BA-4F60-8CA4-3F49470127C1}"/>
              </a:ext>
            </a:extLst>
          </p:cNvPr>
          <p:cNvSpPr txBox="1"/>
          <p:nvPr/>
        </p:nvSpPr>
        <p:spPr>
          <a:xfrm>
            <a:off x="990600" y="4823936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반사</a:t>
            </a:r>
            <a:r>
              <a:rPr lang="en-US" altLang="ko-KR" dirty="0">
                <a:solidFill>
                  <a:srgbClr val="FF0000"/>
                </a:solidFill>
              </a:rPr>
              <a:t>(Reflected)XSS</a:t>
            </a:r>
            <a:r>
              <a:rPr lang="en-US" altLang="ko-KR" dirty="0"/>
              <a:t> </a:t>
            </a:r>
            <a:r>
              <a:rPr lang="ko-KR" altLang="en-US" dirty="0"/>
              <a:t>공격은 </a:t>
            </a:r>
            <a:r>
              <a:rPr lang="en-US" altLang="ko-KR" dirty="0">
                <a:solidFill>
                  <a:srgbClr val="FF0000"/>
                </a:solidFill>
              </a:rPr>
              <a:t>URL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CGI </a:t>
            </a:r>
            <a:r>
              <a:rPr lang="ko-KR" altLang="en-US" dirty="0">
                <a:solidFill>
                  <a:srgbClr val="FF0000"/>
                </a:solidFill>
              </a:rPr>
              <a:t>인자에 스크립트 코드를 삽입</a:t>
            </a:r>
            <a:r>
              <a:rPr lang="ko-KR" altLang="en-US" dirty="0"/>
              <a:t>하는 것이다</a:t>
            </a:r>
            <a:r>
              <a:rPr lang="en-US" altLang="ko-KR" dirty="0"/>
              <a:t>. </a:t>
            </a:r>
            <a:r>
              <a:rPr lang="ko-KR" altLang="en-US" dirty="0"/>
              <a:t>공격자가 이 메일을 이용해 어떤 웹 페이지 링크를 보내고 그 링크를 전달받은 사용자가 링크를 클릭하면 그 링크에 대한 웹 페이지가 로드 된다</a:t>
            </a:r>
            <a:r>
              <a:rPr lang="en-US" altLang="ko-KR" dirty="0"/>
              <a:t>. </a:t>
            </a:r>
            <a:r>
              <a:rPr lang="ko-KR" altLang="en-US" dirty="0"/>
              <a:t>그 때 </a:t>
            </a:r>
            <a:r>
              <a:rPr lang="ko-KR" altLang="en-US" dirty="0">
                <a:solidFill>
                  <a:srgbClr val="FF0000"/>
                </a:solidFill>
              </a:rPr>
              <a:t>웹 페이지에 대한 링크 </a:t>
            </a:r>
            <a:r>
              <a:rPr lang="en-US" altLang="ko-KR" dirty="0">
                <a:solidFill>
                  <a:srgbClr val="FF0000"/>
                </a:solidFill>
              </a:rPr>
              <a:t>URL</a:t>
            </a:r>
            <a:r>
              <a:rPr lang="ko-KR" altLang="en-US" dirty="0">
                <a:solidFill>
                  <a:srgbClr val="FF0000"/>
                </a:solidFill>
              </a:rPr>
              <a:t>에 삽입된 스크립트 코드가 실행되면서 웹 페이지의 내용이 변경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  <a:r>
              <a:rPr lang="ko-KR" altLang="en-US" dirty="0"/>
              <a:t>이 공격은 스크립트를 저장하기 위한 웹 사이트는 필요하지 않으며 사용자가 조작된 링크 주소를 클릭하면 링크에 대한 웹 페이지가 로드 되면서 그 스크립트 코드가 실행되기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47A93-ADF6-4819-8A2D-96D4A27E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276620"/>
            <a:ext cx="8362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96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100" dirty="0"/>
              <a:t>XSS(Cross Site Scripting)</a:t>
            </a:r>
            <a:r>
              <a:rPr lang="ko-KR" altLang="en-US" sz="2800" spc="100" dirty="0"/>
              <a:t>의 원리와 대처방법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A7E53-4ADF-475C-A218-BA822A57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1219200"/>
            <a:ext cx="9153525" cy="3295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D7CBC0-69F9-46EC-A3AB-7ECF32A7751C}"/>
              </a:ext>
            </a:extLst>
          </p:cNvPr>
          <p:cNvSpPr txBox="1"/>
          <p:nvPr/>
        </p:nvSpPr>
        <p:spPr>
          <a:xfrm>
            <a:off x="2166077" y="4648200"/>
            <a:ext cx="78598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공격자가 </a:t>
            </a:r>
            <a:r>
              <a:rPr lang="en-US" altLang="ko-KR" b="1" u="sng" dirty="0"/>
              <a:t>XSS </a:t>
            </a:r>
            <a:r>
              <a:rPr lang="ko-KR" altLang="en-US" b="1" u="sng" dirty="0"/>
              <a:t>취약점이 존재하는 서버에 악성 스크립트를 게시 </a:t>
            </a:r>
            <a:br>
              <a:rPr lang="ko-KR" altLang="en-US" b="1" u="sng" dirty="0"/>
            </a:br>
            <a:r>
              <a:rPr lang="en-US" altLang="ko-KR" b="1" u="sng" dirty="0"/>
              <a:t>2. </a:t>
            </a:r>
            <a:r>
              <a:rPr lang="ko-KR" altLang="en-US" b="1" u="sng" dirty="0"/>
              <a:t>관리자 또는 사용자가 로그인을 실시하고 토큰</a:t>
            </a:r>
            <a:r>
              <a:rPr lang="en-US" altLang="ko-KR" b="1" u="sng" dirty="0"/>
              <a:t>(Cookie </a:t>
            </a:r>
            <a:r>
              <a:rPr lang="ko-KR" altLang="en-US" b="1" u="sng" dirty="0"/>
              <a:t>또는 </a:t>
            </a:r>
            <a:r>
              <a:rPr lang="en-US" altLang="ko-KR" b="1" u="sng" dirty="0" err="1"/>
              <a:t>SessionID</a:t>
            </a:r>
            <a:r>
              <a:rPr lang="en-US" altLang="ko-KR" b="1" u="sng" dirty="0"/>
              <a:t>)</a:t>
            </a:r>
            <a:r>
              <a:rPr lang="ko-KR" altLang="en-US" b="1" u="sng" dirty="0"/>
              <a:t>생성 </a:t>
            </a:r>
            <a:br>
              <a:rPr lang="ko-KR" altLang="en-US" b="1" u="sng" dirty="0"/>
            </a:br>
            <a:r>
              <a:rPr lang="en-US" altLang="ko-KR" b="1" u="sng" dirty="0"/>
              <a:t>3. </a:t>
            </a:r>
            <a:r>
              <a:rPr lang="ko-KR" altLang="en-US" b="1" u="sng" dirty="0"/>
              <a:t>공격자가 게시한 악성 스크립트를 보거나 클릭 </a:t>
            </a:r>
            <a:br>
              <a:rPr lang="ko-KR" altLang="en-US" b="1" u="sng" dirty="0"/>
            </a:br>
            <a:r>
              <a:rPr lang="en-US" altLang="ko-KR" b="1" u="sng" dirty="0"/>
              <a:t>4. </a:t>
            </a:r>
            <a:r>
              <a:rPr lang="ko-KR" altLang="en-US" b="1" u="sng" dirty="0"/>
              <a:t>관리자 또는 사용자의 토큰이 공격자에게 전송 </a:t>
            </a:r>
            <a:br>
              <a:rPr lang="ko-KR" altLang="en-US" b="1" u="sng" dirty="0"/>
            </a:br>
            <a:r>
              <a:rPr lang="en-US" altLang="ko-KR" b="1" u="sng" dirty="0"/>
              <a:t>5. </a:t>
            </a:r>
            <a:r>
              <a:rPr lang="ko-KR" altLang="en-US" b="1" u="sng" dirty="0"/>
              <a:t>공격자가 해당 토큰을 이용</a:t>
            </a:r>
            <a:r>
              <a:rPr lang="en-US" altLang="ko-KR" b="1" u="sng" dirty="0"/>
              <a:t>/</a:t>
            </a:r>
            <a:r>
              <a:rPr lang="ko-KR" altLang="en-US" b="1" u="sng" dirty="0"/>
              <a:t>다른 사용자의 권한을 가장 또는 소유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9096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개요	</a:t>
            </a:r>
            <a:r>
              <a:rPr lang="en-US" altLang="ko-KR" spc="100" dirty="0"/>
              <a:t>XSS(Cross Site Scripting)</a:t>
            </a:r>
            <a:r>
              <a:rPr lang="ko-KR" altLang="en-US" sz="2800" spc="100" dirty="0"/>
              <a:t>의 원리와 대처방법</a:t>
            </a:r>
            <a:endParaRPr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4FB21-D05D-40D6-A64D-276A36ECA048}"/>
              </a:ext>
            </a:extLst>
          </p:cNvPr>
          <p:cNvSpPr txBox="1"/>
          <p:nvPr/>
        </p:nvSpPr>
        <p:spPr>
          <a:xfrm>
            <a:off x="1547824" y="1828800"/>
            <a:ext cx="909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contents = </a:t>
            </a:r>
            <a:r>
              <a:rPr lang="en-US" altLang="ko-KR" b="1" dirty="0" err="1"/>
              <a:t>Server.HTMLEncode</a:t>
            </a:r>
            <a:r>
              <a:rPr lang="en-US" altLang="ko-KR" b="1" dirty="0"/>
              <a:t>(Request("contents"))</a:t>
            </a:r>
          </a:p>
          <a:p>
            <a:endParaRPr lang="en-US" altLang="ko-KR" b="1" dirty="0"/>
          </a:p>
          <a:p>
            <a:r>
              <a:rPr lang="en-US" altLang="ko-KR" dirty="0"/>
              <a:t>CONTENTS </a:t>
            </a:r>
            <a:r>
              <a:rPr lang="ko-KR" altLang="en-US" dirty="0"/>
              <a:t>부분을 </a:t>
            </a:r>
            <a:r>
              <a:rPr lang="en-US" altLang="ko-KR" dirty="0"/>
              <a:t>HTML Encode </a:t>
            </a:r>
            <a:r>
              <a:rPr lang="ko-KR" altLang="en-US" dirty="0"/>
              <a:t>시킨다면 다음과 같이 </a:t>
            </a:r>
            <a:r>
              <a:rPr lang="en-US" altLang="ko-KR" dirty="0"/>
              <a:t>&lt;script&gt; </a:t>
            </a:r>
            <a:r>
              <a:rPr lang="ko-KR" altLang="en-US" dirty="0"/>
              <a:t>태그가 적용이 안 될 것이다</a:t>
            </a:r>
            <a:r>
              <a:rPr lang="en-US" altLang="ko-KR" dirty="0"/>
              <a:t>. </a:t>
            </a:r>
            <a:r>
              <a:rPr lang="ko-KR" altLang="en-US" dirty="0"/>
              <a:t>이 방법의 문제점은 </a:t>
            </a:r>
            <a:r>
              <a:rPr lang="en-US" altLang="ko-KR" dirty="0"/>
              <a:t>CONTETS </a:t>
            </a:r>
            <a:r>
              <a:rPr lang="ko-KR" altLang="en-US" dirty="0"/>
              <a:t>부분에 </a:t>
            </a:r>
            <a:r>
              <a:rPr lang="en-US" altLang="ko-KR" dirty="0"/>
              <a:t>HTML </a:t>
            </a:r>
            <a:r>
              <a:rPr lang="ko-KR" altLang="en-US" dirty="0"/>
              <a:t>태그 전부를 인코딩 하는 결과가 발생된다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BADBC24-4B3E-4FFD-A189-8B9F60926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86327"/>
              </p:ext>
            </p:extLst>
          </p:nvPr>
        </p:nvGraphicFramePr>
        <p:xfrm>
          <a:off x="1574533" y="4114800"/>
          <a:ext cx="6681776" cy="1935480"/>
        </p:xfrm>
        <a:graphic>
          <a:graphicData uri="http://schemas.openxmlformats.org/drawingml/2006/table">
            <a:tbl>
              <a:tblPr/>
              <a:tblGrid>
                <a:gridCol w="6681776">
                  <a:extLst>
                    <a:ext uri="{9D8B030D-6E8A-4147-A177-3AD203B41FA5}">
                      <a16:colId xmlns:a16="http://schemas.microsoft.com/office/drawing/2014/main" val="2560115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dirty="0">
                          <a:effectLst/>
                          <a:latin typeface="Jeju Gothic"/>
                        </a:rPr>
                        <a:t> </a:t>
                      </a:r>
                      <a:r>
                        <a:rPr lang="fr-FR" b="1" dirty="0">
                          <a:effectLst/>
                          <a:latin typeface="Jeju Gothic"/>
                        </a:rPr>
                        <a:t>content = ConvertTohtml(content)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b="1" dirty="0">
                          <a:effectLst/>
                          <a:latin typeface="Jeju Gothic"/>
                        </a:rPr>
                        <a:t>content = Replace(content,"'","''")</a:t>
                      </a:r>
                      <a:endParaRPr lang="fr-FR" dirty="0">
                        <a:effectLst/>
                        <a:latin typeface="Jeju Gothic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b="1" dirty="0">
                          <a:effectLst/>
                          <a:latin typeface="Jeju Gothic"/>
                        </a:rPr>
                        <a:t>content = replace(content ,"&amp;","&amp;amp;")</a:t>
                      </a:r>
                      <a:endParaRPr lang="fr-FR" dirty="0">
                        <a:effectLst/>
                        <a:latin typeface="Jeju Gothic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b="1" dirty="0">
                          <a:effectLst/>
                          <a:latin typeface="Jeju Gothic"/>
                        </a:rPr>
                        <a:t>content = replace(content ,"&gt;","&amp;gt;")</a:t>
                      </a:r>
                      <a:endParaRPr lang="fr-FR" dirty="0">
                        <a:effectLst/>
                        <a:latin typeface="Jeju Gothic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b="1" dirty="0">
                          <a:effectLst/>
                          <a:latin typeface="Jeju Gothic"/>
                        </a:rPr>
                        <a:t>content = replace(content ,"&lt;","&amp;lt;")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fr-FR" b="1" dirty="0">
                        <a:effectLst/>
                        <a:latin typeface="Jeju Gothic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 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구문을 쓰게 되면 해당 태그를 필터링 시킬 수 있다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fr-FR" dirty="0">
                        <a:effectLst/>
                        <a:latin typeface="Jeju Gothic"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25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740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AAB2ED-6737-459F-A8DE-EA040B72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1600200"/>
            <a:ext cx="8398933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" y="242392"/>
            <a:ext cx="68103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8570" algn="l"/>
              </a:tabLst>
            </a:pPr>
            <a:r>
              <a:rPr sz="4400" spc="-85" dirty="0"/>
              <a:t>실습	</a:t>
            </a:r>
            <a:r>
              <a:rPr lang="en-US" altLang="ko-KR" spc="160" dirty="0"/>
              <a:t>XSS(Cross Site Scripting) </a:t>
            </a:r>
            <a:r>
              <a:rPr lang="ko-KR" altLang="en-US" spc="160" dirty="0"/>
              <a:t>공격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0D831-EC76-441E-9A99-90673CFAF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3716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53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282</Words>
  <Application>Microsoft Office PowerPoint</Application>
  <PresentationFormat>와이드스크린</PresentationFormat>
  <Paragraphs>69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Jeju Gothic</vt:lpstr>
      <vt:lpstr>Noto Sans CJK JP Regular</vt:lpstr>
      <vt:lpstr>맑은 고딕</vt:lpstr>
      <vt:lpstr>Arial</vt:lpstr>
      <vt:lpstr>Calibri</vt:lpstr>
      <vt:lpstr>Times New Roman</vt:lpstr>
      <vt:lpstr>Office Theme</vt:lpstr>
      <vt:lpstr>Web Hacking Tutorial  XSS(Cross Site Scripting) 공격의 개요와 실습</vt:lpstr>
      <vt:lpstr>CONTENT</vt:lpstr>
      <vt:lpstr>개요 XSS(Cross Site Scripting)?</vt:lpstr>
      <vt:lpstr>개요 XSS(Cross Site Scripting)의 위험성</vt:lpstr>
      <vt:lpstr>개요 XSS(Cross Site Scripting)의 위험성</vt:lpstr>
      <vt:lpstr>개요 XSS(Cross Site Scripting)의 원리와 대처방법</vt:lpstr>
      <vt:lpstr>개요 XSS(Cross Site Scripting)의 원리와 대처방법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XSS(Cross Site Scripting) 공격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실습 해킹용 서버 구축과 XSS를 통한 세션 탈취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김규완</dc:creator>
  <cp:lastModifiedBy>우규 손</cp:lastModifiedBy>
  <cp:revision>121</cp:revision>
  <dcterms:created xsi:type="dcterms:W3CDTF">2018-04-01T15:03:42Z</dcterms:created>
  <dcterms:modified xsi:type="dcterms:W3CDTF">2018-04-30T17:03:55Z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2018-04-01T00:00:00Z</vt:filetime>
  </property>
</Properties>
</file>